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78" r:id="rId4"/>
    <p:sldId id="279" r:id="rId5"/>
    <p:sldId id="284" r:id="rId6"/>
    <p:sldId id="280" r:id="rId7"/>
    <p:sldId id="285" r:id="rId8"/>
    <p:sldId id="286" r:id="rId9"/>
    <p:sldId id="277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itchFamily="2" charset="0"/>
      <p:regular r:id="rId16"/>
      <p:bold r:id="rId17"/>
    </p:embeddedFont>
    <p:embeddedFont>
      <p:font typeface="Open Sans Light" pitchFamily="2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italic r:id="rId24"/>
    </p:embeddedFont>
    <p:embeddedFont>
      <p:font typeface="Roboto SemiBold" panose="02000000000000000000" pitchFamily="2" charset="0"/>
      <p:bold r:id="rId25"/>
      <p:boldItalic r:id="rId26"/>
    </p:embeddedFont>
    <p:embeddedFont>
      <p:font typeface="Sofia Sans" pitchFamily="2" charset="0"/>
      <p:regular r:id="rId27"/>
      <p:bold r:id="rId28"/>
      <p:italic r:id="rId29"/>
      <p:boldItalic r:id="rId30"/>
    </p:embeddedFont>
    <p:embeddedFont>
      <p:font typeface="Sofia Sans ExtraBold" pitchFamily="2" charset="0"/>
      <p:bold r:id="rId31"/>
      <p:boldItalic r:id="rId32"/>
    </p:embeddedFont>
    <p:embeddedFont>
      <p:font typeface="Sofia Sans Light" pitchFamily="2" charset="0"/>
      <p:regular r:id="rId33"/>
      <p:italic r:id="rId34"/>
    </p:embeddedFont>
    <p:embeddedFont>
      <p:font typeface="Sofia Sans Semi Condensed Light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FFFF99"/>
    <a:srgbClr val="FF0000"/>
    <a:srgbClr val="4F81BD"/>
    <a:srgbClr val="4A7EBB"/>
    <a:srgbClr val="FF5050"/>
    <a:srgbClr val="FFFFFF"/>
    <a:srgbClr val="0070C0"/>
    <a:srgbClr val="00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 autoAdjust="0"/>
    <p:restoredTop sz="84808" autoAdjust="0"/>
  </p:normalViewPr>
  <p:slideViewPr>
    <p:cSldViewPr>
      <p:cViewPr varScale="1">
        <p:scale>
          <a:sx n="110" d="100"/>
          <a:sy n="110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2025-10-08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9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9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7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9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B7651E57-7546-44DB-AFCC-6F5195430C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28BEB-110F-429F-A367-423888AE8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4000" spc="-100" dirty="0"/>
            </a:lvl1pPr>
          </a:lstStyle>
          <a:p>
            <a:pPr lvl="0" algn="l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dirty="0"/>
            </a:lvl1pPr>
            <a:lvl2pPr marL="800100" indent="-342900">
              <a:buFont typeface="Sofia Sans Semi Condensed Light" pitchFamily="2" charset="0"/>
              <a:buChar char="–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35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sz="2800" dirty="0"/>
            </a:lvl1pPr>
            <a:lvl2pPr marL="800100" indent="-342900">
              <a:buFont typeface="Wingdings" panose="05000000000000000000" pitchFamily="2" charset="2"/>
              <a:buChar char="Ø"/>
              <a:defRPr lang="en-US" sz="24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35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spc="-100" dirty="0">
                <a:ea typeface="Roboto SemiBold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C7E74B0-375C-4E44-984B-26F70004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9B0101-88B5-49CA-8068-A6E9B0C2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900"/>
              </a:spcBef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225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559594" lvl="2" indent="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814388" lvl="3" indent="-129779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685800" rtl="0" eaLnBrk="1" latinLnBrk="0" hangingPunct="1">
        <a:spcBef>
          <a:spcPct val="0"/>
        </a:spcBef>
        <a:buNone/>
        <a:defRPr lang="en-US" sz="3000" b="1" kern="1200" spc="-75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1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Solution%20S05%20E02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Solution%20S05%20E05.html" TargetMode="External"/><Relationship Id="rId5" Type="http://schemas.openxmlformats.org/officeDocument/2006/relationships/hyperlink" Target="Solution%20S05%20E01.html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Solution%20S05%20E0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Solution%20S05%20E06.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Решения </a:t>
            </a:r>
            <a:r>
              <a:rPr lang="en-US" dirty="0"/>
              <a:t>S05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B14A5-53E6-4CCB-85D4-8A573501A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7241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4108B-002B-404A-A808-E3268E0E8A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5" y="37147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hlinkClick r:id="rId5" action="ppaction://hlinkfile"/>
            <a:extLst>
              <a:ext uri="{FF2B5EF4-FFF2-40B4-BE49-F238E27FC236}">
                <a16:creationId xmlns:a16="http://schemas.microsoft.com/office/drawing/2014/main" id="{DA94471E-5B21-43ED-8CE6-EA029227BE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7" y="27241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hlinkClick r:id="rId7" action="ppaction://hlinkfile"/>
            <a:extLst>
              <a:ext uri="{FF2B5EF4-FFF2-40B4-BE49-F238E27FC236}">
                <a16:creationId xmlns:a16="http://schemas.microsoft.com/office/drawing/2014/main" id="{B37D58C9-66C1-444F-8486-0C1C1036E5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27241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hlinkClick r:id="rId9" action="ppaction://hlinkfile"/>
            <a:extLst>
              <a:ext uri="{FF2B5EF4-FFF2-40B4-BE49-F238E27FC236}">
                <a16:creationId xmlns:a16="http://schemas.microsoft.com/office/drawing/2014/main" id="{F40EC9FE-582E-48E3-8DAD-FA68670CFB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0" y="3714750"/>
            <a:ext cx="1684884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hlinkClick r:id="rId11" action="ppaction://hlinkfile"/>
            <a:extLst>
              <a:ext uri="{FF2B5EF4-FFF2-40B4-BE49-F238E27FC236}">
                <a16:creationId xmlns:a16="http://schemas.microsoft.com/office/drawing/2014/main" id="{8A2BA8D2-701B-4E68-920D-F57D5791BD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8" y="3714750"/>
            <a:ext cx="1684883" cy="9144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3D2F14EF-664F-4CDB-BD99-AF7CF72393E7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S05 E0</a:t>
            </a:r>
            <a:r>
              <a:rPr lang="bg-BG" dirty="0"/>
              <a:t>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Тръба с дебела стена</a:t>
            </a:r>
          </a:p>
          <a:p>
            <a:pPr lvl="1"/>
            <a:r>
              <a:rPr lang="bg-BG" dirty="0"/>
              <a:t>Цилиндър </a:t>
            </a:r>
            <a:r>
              <a:rPr lang="en-US" dirty="0"/>
              <a:t>A</a:t>
            </a:r>
            <a:r>
              <a:rPr lang="bg-BG" dirty="0"/>
              <a:t> за външната част</a:t>
            </a:r>
          </a:p>
          <a:p>
            <a:pPr lvl="1"/>
            <a:r>
              <a:rPr lang="bg-BG" dirty="0"/>
              <a:t>Цилиндър </a:t>
            </a:r>
            <a:r>
              <a:rPr lang="en-US" dirty="0"/>
              <a:t>B</a:t>
            </a:r>
            <a:r>
              <a:rPr lang="bg-BG" dirty="0"/>
              <a:t> за вътрешната</a:t>
            </a:r>
          </a:p>
          <a:p>
            <a:pPr lvl="1"/>
            <a:r>
              <a:rPr lang="bg-BG" dirty="0"/>
              <a:t>Тръба =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>
                <a:sym typeface="Symbol"/>
              </a:rPr>
              <a:t>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B</a:t>
            </a:r>
            <a:endParaRPr lang="bg-BG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5017" y="2971800"/>
            <a:ext cx="2833967" cy="176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9968" y="268605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A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9676" y="3449429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B</a:t>
            </a:r>
            <a:endParaRPr lang="bg-BG" sz="2400" dirty="0">
              <a:latin typeface="Sofia Sans Light" pitchFamily="2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на </a:t>
            </a:r>
            <a:r>
              <a:rPr lang="en-US"/>
              <a:t>S05 E02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Осмоъгълен пепелник за четирима</a:t>
            </a:r>
          </a:p>
          <a:p>
            <a:pPr lvl="1"/>
            <a:r>
              <a:rPr lang="bg-BG" dirty="0"/>
              <a:t>Тяло </a:t>
            </a:r>
            <a:r>
              <a:rPr lang="en-US" dirty="0"/>
              <a:t>A</a:t>
            </a:r>
            <a:r>
              <a:rPr lang="bg-BG" dirty="0"/>
              <a:t> и дупка в него </a:t>
            </a:r>
            <a:r>
              <a:rPr lang="en-US" dirty="0"/>
              <a:t>B</a:t>
            </a:r>
            <a:endParaRPr lang="bg-BG" dirty="0"/>
          </a:p>
          <a:p>
            <a:pPr lvl="1"/>
            <a:r>
              <a:rPr lang="bg-BG" dirty="0"/>
              <a:t>Четири улея чрез два цилиндъра 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bg-BG" dirty="0"/>
              <a:t> и </a:t>
            </a:r>
            <a:r>
              <a:rPr lang="en-US" dirty="0"/>
              <a:t>C</a:t>
            </a:r>
            <a:r>
              <a:rPr lang="en-US" baseline="-25000" dirty="0"/>
              <a:t>2</a:t>
            </a:r>
            <a:endParaRPr lang="bg-BG" baseline="-25000" dirty="0"/>
          </a:p>
          <a:p>
            <a:pPr lvl="1"/>
            <a:r>
              <a:rPr lang="bg-BG" dirty="0"/>
              <a:t>Пепелник =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>
                <a:sym typeface="Symbol"/>
              </a:rPr>
              <a:t>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B</a:t>
            </a:r>
            <a:r>
              <a:rPr lang="bg-BG" dirty="0"/>
              <a:t> </a:t>
            </a:r>
            <a:r>
              <a:rPr lang="en-US" dirty="0">
                <a:sym typeface="Symbol"/>
              </a:rPr>
              <a:t>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bg-BG" dirty="0"/>
              <a:t> </a:t>
            </a:r>
            <a:r>
              <a:rPr lang="en-US" dirty="0">
                <a:sym typeface="Symbol"/>
              </a:rPr>
              <a:t>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C</a:t>
            </a:r>
            <a:r>
              <a:rPr lang="en-US" baseline="-25000" dirty="0"/>
              <a:t>2</a:t>
            </a:r>
            <a:endParaRPr lang="bg-BG" baseline="-25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0315" y="3297799"/>
            <a:ext cx="2753285" cy="162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5169" y="431566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A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161869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B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698" y="3297799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2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7769" y="3054843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1</a:t>
            </a:r>
            <a:endParaRPr lang="bg-BG" sz="2400" baseline="-25000" dirty="0">
              <a:latin typeface="Sofia Sans Light" pitchFamily="2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S05 E03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Елементи с </a:t>
            </a:r>
            <a:r>
              <a:rPr lang="en-US" dirty="0" err="1"/>
              <a:t>CSG</a:t>
            </a:r>
            <a:endParaRPr lang="bg-BG" dirty="0"/>
          </a:p>
          <a:p>
            <a:pPr lvl="1"/>
            <a:r>
              <a:rPr lang="bg-BG" dirty="0"/>
              <a:t>Само стената </a:t>
            </a:r>
            <a:r>
              <a:rPr lang="en-US" dirty="0"/>
              <a:t>A</a:t>
            </a:r>
            <a:r>
              <a:rPr lang="bg-BG" dirty="0"/>
              <a:t> и дупката </a:t>
            </a:r>
            <a:r>
              <a:rPr lang="en-US" dirty="0"/>
              <a:t>B</a:t>
            </a:r>
            <a:endParaRPr lang="bg-BG" dirty="0"/>
          </a:p>
          <a:p>
            <a:r>
              <a:rPr lang="bg-BG" dirty="0"/>
              <a:t>Елементи без </a:t>
            </a:r>
            <a:r>
              <a:rPr lang="en-US" dirty="0" err="1"/>
              <a:t>CSG</a:t>
            </a:r>
            <a:endParaRPr lang="en-US" dirty="0"/>
          </a:p>
          <a:p>
            <a:pPr lvl="1"/>
            <a:r>
              <a:rPr lang="bg-BG" dirty="0"/>
              <a:t>Горният </a:t>
            </a:r>
            <a:r>
              <a:rPr lang="en-US" dirty="0"/>
              <a:t>C1 </a:t>
            </a:r>
            <a:r>
              <a:rPr lang="bg-BG" dirty="0"/>
              <a:t>и долният </a:t>
            </a:r>
            <a:r>
              <a:rPr lang="en-US" dirty="0"/>
              <a:t>C2 </a:t>
            </a:r>
            <a:r>
              <a:rPr lang="bg-BG" dirty="0"/>
              <a:t>ръб</a:t>
            </a:r>
            <a:endParaRPr lang="en-US" dirty="0"/>
          </a:p>
          <a:p>
            <a:pPr lvl="1"/>
            <a:r>
              <a:rPr lang="bg-BG" dirty="0"/>
              <a:t>Дъното </a:t>
            </a:r>
            <a:r>
              <a:rPr lang="en-US" dirty="0"/>
              <a:t>D</a:t>
            </a:r>
            <a:r>
              <a:rPr lang="bg-BG" dirty="0"/>
              <a:t> и дръжката </a:t>
            </a:r>
            <a:r>
              <a:rPr lang="en-US" dirty="0"/>
              <a:t>E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7806" y="3765177"/>
            <a:ext cx="2941544" cy="121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88433" y="388620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A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635" y="3541749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B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6895" y="4514850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2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6896" y="371475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1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850" y="476206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D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7724" y="379051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E</a:t>
            </a:r>
            <a:endParaRPr lang="bg-BG" sz="2400" baseline="-25000" dirty="0">
              <a:latin typeface="Sofia Sans Light" pitchFamily="2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S05 E0</a:t>
            </a:r>
            <a:r>
              <a:rPr lang="bg-BG" dirty="0"/>
              <a:t>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Конично сечение</a:t>
            </a:r>
          </a:p>
          <a:p>
            <a:pPr lvl="1"/>
            <a:r>
              <a:rPr lang="bg-BG" dirty="0"/>
              <a:t>Правим конуси 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bg-BG" dirty="0"/>
              <a:t> и </a:t>
            </a: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bg-BG" dirty="0"/>
              <a:t> един срещу друг</a:t>
            </a:r>
            <a:endParaRPr lang="en-US" dirty="0"/>
          </a:p>
          <a:p>
            <a:pPr lvl="1"/>
            <a:r>
              <a:rPr lang="bg-BG" dirty="0"/>
              <a:t>Сечем ги с отместена равнина </a:t>
            </a:r>
            <a:r>
              <a:rPr lang="en-US" dirty="0"/>
              <a:t>P</a:t>
            </a:r>
            <a:endParaRPr lang="bg-BG" dirty="0"/>
          </a:p>
          <a:p>
            <a:pPr lvl="1"/>
            <a:r>
              <a:rPr lang="bg-BG" dirty="0"/>
              <a:t>Хипербола = 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bg-BG" baseline="-25000" dirty="0"/>
              <a:t> </a:t>
            </a:r>
            <a:r>
              <a:rPr lang="en-US" dirty="0">
                <a:sym typeface="Symbol"/>
              </a:rPr>
              <a:t>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bg-BG" dirty="0"/>
              <a:t> </a:t>
            </a:r>
            <a:r>
              <a:rPr lang="en-US" dirty="0">
                <a:sym typeface="Symbol"/>
              </a:rPr>
              <a:t></a:t>
            </a:r>
            <a:r>
              <a:rPr lang="bg-BG" dirty="0">
                <a:sym typeface="Symbol"/>
              </a:rPr>
              <a:t> </a:t>
            </a:r>
            <a:r>
              <a:rPr lang="en-US" dirty="0"/>
              <a:t>P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3541630" y="3152676"/>
            <a:ext cx="2057399" cy="192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3402" y="457200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P</a:t>
            </a:r>
            <a:endParaRPr lang="bg-BG" sz="2400" dirty="0">
              <a:latin typeface="Sofia Sans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6052" y="3829050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2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4999" y="382905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1</a:t>
            </a:r>
            <a:endParaRPr lang="bg-BG" sz="2400" baseline="-25000" dirty="0">
              <a:latin typeface="Sofia Sans Light" pitchFamily="2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S05 E0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Перфорации</a:t>
            </a:r>
          </a:p>
          <a:p>
            <a:pPr lvl="1"/>
            <a:r>
              <a:rPr lang="bg-BG" dirty="0"/>
              <a:t>С малки </a:t>
            </a:r>
            <a:r>
              <a:rPr lang="bg-BG" dirty="0" err="1"/>
              <a:t>цилиндърчета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bg-BG" dirty="0"/>
              <a:t>, едно по едно</a:t>
            </a:r>
          </a:p>
          <a:p>
            <a:pPr lvl="1"/>
            <a:r>
              <a:rPr lang="bg-BG" dirty="0"/>
              <a:t>При пускане има малка пауза, заради </a:t>
            </a:r>
            <a:r>
              <a:rPr lang="en-US" dirty="0" err="1"/>
              <a:t>CSG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0913" y="2736057"/>
            <a:ext cx="2264087" cy="223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83379" y="2493818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en-US" sz="2400" baseline="-25000" dirty="0">
                <a:latin typeface="Sofia Sans Light" pitchFamily="2" charset="0"/>
              </a:rPr>
              <a:t>1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4175" y="2646650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bg-BG" sz="2400" baseline="-25000" dirty="0">
                <a:latin typeface="Sofia Sans Light" pitchFamily="2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3804" y="28069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C</a:t>
            </a:r>
            <a:r>
              <a:rPr lang="bg-BG" sz="2400" baseline="-25000" dirty="0">
                <a:latin typeface="Sofia Sans Light" pitchFamily="2" charset="0"/>
              </a:rPr>
              <a:t>3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S05 E0</a:t>
            </a:r>
            <a:r>
              <a:rPr lang="bg-BG" dirty="0"/>
              <a:t>6*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Започваме с тръба Т като в Е01</a:t>
            </a:r>
          </a:p>
          <a:p>
            <a:pPr lvl="1"/>
            <a:r>
              <a:rPr lang="bg-BG" dirty="0"/>
              <a:t>Изрязваме я с две П-образни форми</a:t>
            </a:r>
            <a:endParaRPr lang="en-US" dirty="0"/>
          </a:p>
          <a:p>
            <a:pPr lvl="1"/>
            <a:r>
              <a:rPr lang="bg-BG" dirty="0"/>
              <a:t>Дупката на П-то е стърчащ елемент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2874" y="2667432"/>
            <a:ext cx="2144806" cy="20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06527" y="3033864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P</a:t>
            </a:r>
            <a:r>
              <a:rPr lang="en-US" sz="2400" baseline="-25000" dirty="0">
                <a:latin typeface="Sofia Sans Light" pitchFamily="2" charset="0"/>
              </a:rPr>
              <a:t>2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3500" y="26289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P</a:t>
            </a:r>
            <a:r>
              <a:rPr lang="en-US" sz="2400" baseline="-25000" dirty="0">
                <a:latin typeface="Sofia Sans Light" pitchFamily="2" charset="0"/>
              </a:rPr>
              <a:t>1</a:t>
            </a:r>
            <a:endParaRPr lang="bg-BG" sz="2400" baseline="-25000" dirty="0">
              <a:latin typeface="Sofia Sans Ligh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448" y="316652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fia Sans Light" pitchFamily="2" charset="0"/>
              </a:rPr>
              <a:t>T</a:t>
            </a:r>
            <a:endParaRPr lang="bg-BG" sz="2400" baseline="-25000" dirty="0">
              <a:latin typeface="Sofia Sans Light" pitchFamily="2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84495" y="3407020"/>
            <a:ext cx="201706" cy="65426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2760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0D47B657-56BD-4436-8636-B1ACB3905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7" y="968693"/>
            <a:ext cx="2743200" cy="14887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435F2023-EF7B-4E80-9A9B-F982DC491E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7" y="2686050"/>
            <a:ext cx="2743200" cy="14887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59942E66-AE88-432A-9C9F-EAC530C4E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57" y="2686050"/>
            <a:ext cx="2743200" cy="14887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hlinkClick r:id="rId3" action="ppaction://hlinkfile"/>
            <a:extLst>
              <a:ext uri="{FF2B5EF4-FFF2-40B4-BE49-F238E27FC236}">
                <a16:creationId xmlns:a16="http://schemas.microsoft.com/office/drawing/2014/main" id="{C786D16A-E60A-45ED-A6DA-3641F49E4E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83" y="968693"/>
            <a:ext cx="2743200" cy="14887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66314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On-screen Show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Roboto SemiBold</vt:lpstr>
      <vt:lpstr>Open Sans</vt:lpstr>
      <vt:lpstr>Symbol</vt:lpstr>
      <vt:lpstr>Arial</vt:lpstr>
      <vt:lpstr>Wingdings</vt:lpstr>
      <vt:lpstr>Sofia Sans Semi Condensed Light</vt:lpstr>
      <vt:lpstr>Open Sans Light</vt:lpstr>
      <vt:lpstr>Roboto Light</vt:lpstr>
      <vt:lpstr>Sofia Sans Light</vt:lpstr>
      <vt:lpstr>Calibri</vt:lpstr>
      <vt:lpstr>Sofia Sans ExtraBold</vt:lpstr>
      <vt:lpstr>Roboto</vt:lpstr>
      <vt:lpstr>Sofia Sans</vt:lpstr>
      <vt:lpstr>Office Theme</vt:lpstr>
      <vt:lpstr>PowerPoint Presentation</vt:lpstr>
      <vt:lpstr>Решение на S05 E01</vt:lpstr>
      <vt:lpstr>Решение на S05 E02</vt:lpstr>
      <vt:lpstr>Решение на S05 E03</vt:lpstr>
      <vt:lpstr>Решение на S05 E04</vt:lpstr>
      <vt:lpstr>Решение на S05 E05</vt:lpstr>
      <vt:lpstr>Решение на S05 E06*</vt:lpstr>
      <vt:lpstr>PowerPoint Presentation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2025-10-09T07:04:42Z</dcterms:modified>
</cp:coreProperties>
</file>